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7" r:id="rId2"/>
    <p:sldId id="256" r:id="rId3"/>
    <p:sldId id="257" r:id="rId4"/>
    <p:sldId id="258" r:id="rId5"/>
    <p:sldId id="259" r:id="rId6"/>
    <p:sldId id="262" r:id="rId7"/>
    <p:sldId id="260" r:id="rId8"/>
    <p:sldId id="261" r:id="rId9"/>
    <p:sldId id="263" r:id="rId10"/>
    <p:sldId id="265" r:id="rId11"/>
    <p:sldId id="264" r:id="rId12"/>
    <p:sldId id="266" r:id="rId13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t&#243;nio\Desktop\estagio\Turma%2012&#186;%20C\dire&#231;&#227;o%20de%20turma\caracteriza&#231;&#227;o%20da%20turma\Dados%20Biogr&#225;fico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t&#243;nio\Desktop\estagio\Turma%2012&#186;%20C\dire&#231;&#227;o%20de%20turma\caracteriza&#231;&#227;o%20da%20turma\Dados%20Biogr&#225;ficos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t&#243;nio\Desktop\estagio\Turma%2012&#186;%20C\dire&#231;&#227;o%20de%20turma\caracteriza&#231;&#227;o%20da%20turma\Dados%20Biogr&#225;fico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t&#243;nio\Desktop\estagio\Turma%2012&#186;%20C\dire&#231;&#227;o%20de%20turma\caracteriza&#231;&#227;o%20da%20turma\Dados%20Biogr&#225;fico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t&#243;nio\Desktop\estagio\Turma%2012&#186;%20C\dire&#231;&#227;o%20de%20turma\caracteriza&#231;&#227;o%20da%20turma\Dados%20Biogr&#225;fico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t&#243;nio\Desktop\estagio\Turma%2012&#186;%20C\dire&#231;&#227;o%20de%20turma\caracteriza&#231;&#227;o%20da%20turma\Dados%20Biogr&#225;fico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t&#243;nio\Desktop\estagio\Turma%2012&#186;%20C\dire&#231;&#227;o%20de%20turma\caracteriza&#231;&#227;o%20da%20turma\Dados%20Biogr&#225;fico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t&#243;nio\Desktop\estagio\Turma%2012&#186;%20C\dire&#231;&#227;o%20de%20turma\caracteriza&#231;&#227;o%20da%20turma\Dados%20Biogr&#225;fico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t&#243;nio\Desktop\estagio\Turma%2012&#186;%20C\dire&#231;&#227;o%20de%20turma\caracteriza&#231;&#227;o%20da%20turma\Dados%20Biogr&#225;fico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t&#243;nio\Desktop\estagio\Turma%2012&#186;%20C\dire&#231;&#227;o%20de%20turma\caracteriza&#231;&#227;o%20da%20turma\Dados%20Biogr&#225;fico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t&#243;nio\Desktop\estagio\Turma%2012&#186;%20C\dire&#231;&#227;o%20de%20turma\caracteriza&#231;&#227;o%20da%20turma\Dados%20Biogr&#225;fico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PT"/>
  <c:chart>
    <c:title>
      <c:tx>
        <c:rich>
          <a:bodyPr/>
          <a:lstStyle/>
          <a:p>
            <a:pPr algn="just">
              <a:defRPr sz="2400"/>
            </a:pPr>
            <a:r>
              <a:rPr lang="pt-PT" sz="2800" dirty="0"/>
              <a:t>Total</a:t>
            </a:r>
            <a:r>
              <a:rPr lang="pt-PT" sz="2800" baseline="0" dirty="0"/>
              <a:t> de alunos por género</a:t>
            </a:r>
            <a:endParaRPr lang="pt-PT" sz="2800" dirty="0"/>
          </a:p>
        </c:rich>
      </c:tx>
      <c:layout>
        <c:manualLayout>
          <c:xMode val="edge"/>
          <c:yMode val="edge"/>
          <c:x val="0.12690661196358433"/>
          <c:y val="0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dLbl>
              <c:idx val="0"/>
              <c:layout>
                <c:manualLayout>
                  <c:x val="1.3888888888888944E-2"/>
                  <c:y val="0.11130436814869206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latin typeface="Arial" pitchFamily="34" charset="0"/>
                      <a:cs typeface="Arial" pitchFamily="34" charset="0"/>
                    </a:defRPr>
                  </a:pPr>
                  <a:endParaRPr lang="pt-PT"/>
                </a:p>
              </c:txPr>
              <c:showVal val="1"/>
            </c:dLbl>
            <c:dLbl>
              <c:idx val="1"/>
              <c:layout>
                <c:manualLayout>
                  <c:x val="1.3888888888888944E-2"/>
                  <c:y val="0.18086959824162491"/>
                </c:manualLayout>
              </c:layout>
              <c:tx>
                <c:rich>
                  <a:bodyPr/>
                  <a:lstStyle/>
                  <a:p>
                    <a:pPr>
                      <a:defRPr sz="1200" b="1">
                        <a:latin typeface="Arial" pitchFamily="34" charset="0"/>
                        <a:cs typeface="Arial" pitchFamily="34" charset="0"/>
                      </a:defRPr>
                    </a:pPr>
                    <a:r>
                      <a:rPr lang="en-US" sz="1200" b="1">
                        <a:latin typeface="Arial" pitchFamily="34" charset="0"/>
                        <a:cs typeface="Arial" pitchFamily="34" charset="0"/>
                      </a:rPr>
                      <a:t>14</a:t>
                    </a:r>
                  </a:p>
                </c:rich>
              </c:tx>
              <c:spPr/>
              <c:showVal val="1"/>
            </c:dLbl>
            <c:dLbl>
              <c:idx val="2"/>
              <c:layout>
                <c:manualLayout>
                  <c:x val="1.6666666666666712E-2"/>
                  <c:y val="0.25507251034075368"/>
                </c:manualLayout>
              </c:layout>
              <c:tx>
                <c:rich>
                  <a:bodyPr/>
                  <a:lstStyle/>
                  <a:p>
                    <a:r>
                      <a:rPr lang="en-US" sz="1200" b="1">
                        <a:latin typeface="Arial" pitchFamily="34" charset="0"/>
                        <a:cs typeface="Arial" pitchFamily="34" charset="0"/>
                      </a:rPr>
                      <a:t>21</a:t>
                    </a:r>
                  </a:p>
                </c:rich>
              </c:tx>
              <c:showVal val="1"/>
            </c:dLbl>
            <c:delete val="1"/>
          </c:dLbls>
          <c:cat>
            <c:strRef>
              <c:f>Folha1!$A$9:$A$11</c:f>
              <c:strCache>
                <c:ptCount val="3"/>
                <c:pt idx="0">
                  <c:v>masculino </c:v>
                </c:pt>
                <c:pt idx="1">
                  <c:v>feminino</c:v>
                </c:pt>
                <c:pt idx="2">
                  <c:v>Total</c:v>
                </c:pt>
              </c:strCache>
            </c:strRef>
          </c:cat>
          <c:val>
            <c:numRef>
              <c:f>Folha1!$B$9:$B$11</c:f>
              <c:numCache>
                <c:formatCode>General</c:formatCode>
                <c:ptCount val="3"/>
                <c:pt idx="0">
                  <c:v>7</c:v>
                </c:pt>
                <c:pt idx="1">
                  <c:v>14</c:v>
                </c:pt>
                <c:pt idx="2">
                  <c:v>21</c:v>
                </c:pt>
              </c:numCache>
            </c:numRef>
          </c:val>
        </c:ser>
        <c:shape val="cylinder"/>
        <c:axId val="18253312"/>
        <c:axId val="18254848"/>
        <c:axId val="0"/>
      </c:bar3DChart>
      <c:catAx>
        <c:axId val="1825331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/>
            </a:pPr>
            <a:endParaRPr lang="pt-PT"/>
          </a:p>
        </c:txPr>
        <c:crossAx val="18254848"/>
        <c:crosses val="autoZero"/>
        <c:auto val="1"/>
        <c:lblAlgn val="ctr"/>
        <c:lblOffset val="100"/>
      </c:catAx>
      <c:valAx>
        <c:axId val="18254848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18253312"/>
        <c:crosses val="autoZero"/>
        <c:crossBetween val="between"/>
      </c:valAx>
    </c:plotArea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PT"/>
  <c:chart>
    <c:autoTitleDeleted val="1"/>
    <c:view3D>
      <c:rAngAx val="1"/>
    </c:view3D>
    <c:plotArea>
      <c:layout/>
      <c:bar3DChart>
        <c:barDir val="col"/>
        <c:grouping val="stacked"/>
        <c:ser>
          <c:idx val="0"/>
          <c:order val="0"/>
          <c:spPr>
            <a:solidFill>
              <a:srgbClr val="00B050"/>
            </a:solidFill>
          </c:spPr>
          <c:dLbls>
            <c:dLbl>
              <c:idx val="1"/>
              <c:layout>
                <c:manualLayout>
                  <c:x val="1.3888888888888926E-2"/>
                  <c:y val="-9.27536401239102E-2"/>
                </c:manualLayout>
              </c:layout>
              <c:showVal val="1"/>
            </c:dLbl>
            <c:dLbl>
              <c:idx val="2"/>
              <c:layout>
                <c:manualLayout>
                  <c:x val="1.1110892388451445E-2"/>
                  <c:y val="-8.8115958117714707E-2"/>
                </c:manualLayout>
              </c:layout>
              <c:showVal val="1"/>
            </c:dLbl>
            <c:dLbl>
              <c:idx val="3"/>
              <c:layout>
                <c:manualLayout>
                  <c:x val="2.7777777777777913E-3"/>
                  <c:y val="-7.4202912099128215E-2"/>
                </c:manualLayout>
              </c:layout>
              <c:showVal val="1"/>
            </c:dLbl>
            <c:dLbl>
              <c:idx val="4"/>
              <c:layout>
                <c:manualLayout>
                  <c:x val="5.5555555555555558E-3"/>
                  <c:y val="-7.8840594105323583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pt-PT"/>
              </a:p>
            </c:txPr>
            <c:showVal val="1"/>
          </c:dLbls>
          <c:cat>
            <c:strRef>
              <c:f>Folha1!$CB$3:$CG$3</c:f>
              <c:strCache>
                <c:ptCount val="6"/>
                <c:pt idx="0">
                  <c:v>Pais</c:v>
                </c:pt>
                <c:pt idx="1">
                  <c:v>irmãos</c:v>
                </c:pt>
                <c:pt idx="2">
                  <c:v>Amigos</c:v>
                </c:pt>
                <c:pt idx="3">
                  <c:v>Outros familiares</c:v>
                </c:pt>
                <c:pt idx="4">
                  <c:v>Explicador</c:v>
                </c:pt>
                <c:pt idx="5">
                  <c:v>Não recorrem a ajuda</c:v>
                </c:pt>
              </c:strCache>
            </c:strRef>
          </c:cat>
          <c:val>
            <c:numRef>
              <c:f>Folha1!$CB$4:$CG$4</c:f>
              <c:numCache>
                <c:formatCode>General</c:formatCode>
                <c:ptCount val="6"/>
                <c:pt idx="0">
                  <c:v>11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8</c:v>
                </c:pt>
              </c:numCache>
            </c:numRef>
          </c:val>
        </c:ser>
        <c:dLbls>
          <c:showVal val="1"/>
        </c:dLbls>
        <c:gapWidth val="95"/>
        <c:gapDepth val="95"/>
        <c:shape val="cylinder"/>
        <c:axId val="49499520"/>
        <c:axId val="49529984"/>
        <c:axId val="0"/>
      </c:bar3DChart>
      <c:catAx>
        <c:axId val="4949952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pt-PT"/>
          </a:p>
        </c:txPr>
        <c:crossAx val="49529984"/>
        <c:crosses val="autoZero"/>
        <c:auto val="1"/>
        <c:lblAlgn val="ctr"/>
        <c:lblOffset val="100"/>
      </c:catAx>
      <c:valAx>
        <c:axId val="49529984"/>
        <c:scaling>
          <c:orientation val="minMax"/>
        </c:scaling>
        <c:delete val="1"/>
        <c:axPos val="l"/>
        <c:numFmt formatCode="General" sourceLinked="1"/>
        <c:tickLblPos val="nextTo"/>
        <c:crossAx val="49499520"/>
        <c:crosses val="autoZero"/>
        <c:crossBetween val="between"/>
      </c:valAx>
    </c:plotArea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PT"/>
  <c:chart>
    <c:view3D>
      <c:rAngAx val="1"/>
    </c:view3D>
    <c:plotArea>
      <c:layout>
        <c:manualLayout>
          <c:layoutTarget val="inner"/>
          <c:xMode val="edge"/>
          <c:yMode val="edge"/>
          <c:x val="0.22602996500437442"/>
          <c:y val="7.4202912099128202E-2"/>
          <c:w val="0.71544925634295764"/>
          <c:h val="0.7983495694806928"/>
        </c:manualLayout>
      </c:layout>
      <c:bar3DChart>
        <c:barDir val="bar"/>
        <c:grouping val="stacked"/>
        <c:ser>
          <c:idx val="0"/>
          <c:order val="0"/>
          <c:spPr>
            <a:solidFill>
              <a:schemeClr val="bg1">
                <a:lumMod val="50000"/>
              </a:schemeClr>
            </a:solidFill>
          </c:spPr>
          <c:dLbls>
            <c:dLbl>
              <c:idx val="2"/>
              <c:layout>
                <c:manualLayout>
                  <c:x val="0.05"/>
                  <c:y val="-2.7826092037173084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pt-PT"/>
              </a:p>
            </c:txPr>
            <c:showVal val="1"/>
          </c:dLbls>
          <c:cat>
            <c:strRef>
              <c:f>Folha1!$CC$3:$CE$3</c:f>
              <c:strCache>
                <c:ptCount val="3"/>
                <c:pt idx="0">
                  <c:v>Frequente</c:v>
                </c:pt>
                <c:pt idx="1">
                  <c:v>Raramente</c:v>
                </c:pt>
                <c:pt idx="2">
                  <c:v>Final do período</c:v>
                </c:pt>
              </c:strCache>
            </c:strRef>
          </c:cat>
          <c:val>
            <c:numRef>
              <c:f>Folha1!$CC$4:$CE$4</c:f>
              <c:numCache>
                <c:formatCode>General</c:formatCode>
                <c:ptCount val="3"/>
                <c:pt idx="0">
                  <c:v>14</c:v>
                </c:pt>
                <c:pt idx="1">
                  <c:v>6</c:v>
                </c:pt>
                <c:pt idx="2">
                  <c:v>0</c:v>
                </c:pt>
              </c:numCache>
            </c:numRef>
          </c:val>
        </c:ser>
        <c:shape val="cylinder"/>
        <c:axId val="49550464"/>
        <c:axId val="49552000"/>
        <c:axId val="0"/>
      </c:bar3DChart>
      <c:catAx>
        <c:axId val="49550464"/>
        <c:scaling>
          <c:orientation val="minMax"/>
        </c:scaling>
        <c:axPos val="l"/>
        <c:tickLblPos val="nextTo"/>
        <c:txPr>
          <a:bodyPr/>
          <a:lstStyle/>
          <a:p>
            <a:pPr>
              <a:defRPr sz="1200"/>
            </a:pPr>
            <a:endParaRPr lang="pt-PT"/>
          </a:p>
        </c:txPr>
        <c:crossAx val="49552000"/>
        <c:crosses val="autoZero"/>
        <c:auto val="1"/>
        <c:lblAlgn val="ctr"/>
        <c:lblOffset val="100"/>
      </c:catAx>
      <c:valAx>
        <c:axId val="4955200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pt-PT"/>
          </a:p>
        </c:txPr>
        <c:crossAx val="49550464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PT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v>Masculino</c:v>
          </c:tx>
          <c:spPr>
            <a:solidFill>
              <a:srgbClr val="00B050"/>
            </a:solidFill>
          </c:spPr>
          <c:dLbls>
            <c:dLbl>
              <c:idx val="0"/>
              <c:layout>
                <c:manualLayout>
                  <c:x val="8.3333333333333367E-3"/>
                  <c:y val="8.502318791846308E-17"/>
                </c:manualLayout>
              </c:layout>
              <c:showVal val="1"/>
            </c:dLbl>
            <c:dLbl>
              <c:idx val="1"/>
              <c:layout>
                <c:manualLayout>
                  <c:x val="5.5555555555555558E-3"/>
                  <c:y val="0.22260873629738423"/>
                </c:manualLayout>
              </c:layout>
              <c:showVal val="1"/>
            </c:dLbl>
            <c:dLbl>
              <c:idx val="2"/>
              <c:layout>
                <c:manualLayout>
                  <c:x val="8.3333333333333367E-3"/>
                  <c:y val="0.12057973216108321"/>
                </c:manualLayout>
              </c:layout>
              <c:showVal val="1"/>
            </c:dLbl>
            <c:dLbl>
              <c:idx val="3"/>
              <c:layout>
                <c:manualLayout>
                  <c:x val="8.3333333333333367E-3"/>
                  <c:y val="8.3478276111519201E-2"/>
                </c:manualLayout>
              </c:layout>
              <c:showVal val="1"/>
            </c:dLbl>
            <c:txPr>
              <a:bodyPr/>
              <a:lstStyle/>
              <a:p>
                <a:pPr>
                  <a:defRPr b="1">
                    <a:latin typeface="Arial" pitchFamily="34" charset="0"/>
                    <a:cs typeface="Arial" pitchFamily="34" charset="0"/>
                  </a:defRPr>
                </a:pPr>
                <a:endParaRPr lang="pt-PT"/>
              </a:p>
            </c:txPr>
            <c:showVal val="1"/>
          </c:dLbls>
          <c:cat>
            <c:strRef>
              <c:f>Folha1!$C$3:$F$3</c:f>
              <c:strCache>
                <c:ptCount val="4"/>
                <c:pt idx="0">
                  <c:v>16</c:v>
                </c:pt>
                <c:pt idx="1">
                  <c:v>17</c:v>
                </c:pt>
                <c:pt idx="2">
                  <c:v>18</c:v>
                </c:pt>
                <c:pt idx="3">
                  <c:v>&gt;18</c:v>
                </c:pt>
              </c:strCache>
            </c:strRef>
          </c:cat>
          <c:val>
            <c:numRef>
              <c:f>Folha1!$C$4:$F$4</c:f>
              <c:numCache>
                <c:formatCode>General</c:formatCode>
                <c:ptCount val="4"/>
                <c:pt idx="0">
                  <c:v>0</c:v>
                </c:pt>
                <c:pt idx="1">
                  <c:v>4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v>feminino</c:v>
          </c:tx>
          <c:spPr>
            <a:solidFill>
              <a:srgbClr val="00B0F0"/>
            </a:solidFill>
          </c:spPr>
          <c:dLbls>
            <c:dLbl>
              <c:idx val="0"/>
              <c:layout>
                <c:manualLayout>
                  <c:x val="8.3333333333333367E-3"/>
                  <c:y val="0.16695655222303818"/>
                </c:manualLayout>
              </c:layout>
              <c:showVal val="1"/>
            </c:dLbl>
            <c:dLbl>
              <c:idx val="1"/>
              <c:layout>
                <c:manualLayout>
                  <c:x val="8.3333333333333367E-3"/>
                  <c:y val="0.22260873629738423"/>
                </c:manualLayout>
              </c:layout>
              <c:showVal val="1"/>
            </c:dLbl>
            <c:dLbl>
              <c:idx val="2"/>
              <c:layout>
                <c:manualLayout>
                  <c:x val="8.3333333333333367E-3"/>
                  <c:y val="0.17623191623542941"/>
                </c:manualLayout>
              </c:layout>
              <c:showVal val="1"/>
            </c:dLbl>
            <c:dLbl>
              <c:idx val="3"/>
              <c:layout>
                <c:manualLayout>
                  <c:x val="1.1111111111111125E-2"/>
                  <c:y val="0.12521704899546757"/>
                </c:manualLayout>
              </c:layout>
              <c:showVal val="1"/>
            </c:dLbl>
            <c:txPr>
              <a:bodyPr/>
              <a:lstStyle/>
              <a:p>
                <a:pPr>
                  <a:defRPr sz="1000" b="1">
                    <a:latin typeface="Arial" pitchFamily="34" charset="0"/>
                    <a:cs typeface="Arial" pitchFamily="34" charset="0"/>
                  </a:defRPr>
                </a:pPr>
                <a:endParaRPr lang="pt-PT"/>
              </a:p>
            </c:txPr>
            <c:showVal val="1"/>
          </c:dLbls>
          <c:cat>
            <c:strRef>
              <c:f>Folha1!$C$3:$F$3</c:f>
              <c:strCache>
                <c:ptCount val="4"/>
                <c:pt idx="0">
                  <c:v>16</c:v>
                </c:pt>
                <c:pt idx="1">
                  <c:v>17</c:v>
                </c:pt>
                <c:pt idx="2">
                  <c:v>18</c:v>
                </c:pt>
                <c:pt idx="3">
                  <c:v>&gt;18</c:v>
                </c:pt>
              </c:strCache>
            </c:strRef>
          </c:cat>
          <c:val>
            <c:numRef>
              <c:f>Folha1!$C$5:$F$5</c:f>
              <c:numCache>
                <c:formatCode>General</c:formatCode>
                <c:ptCount val="4"/>
                <c:pt idx="0">
                  <c:v>3</c:v>
                </c:pt>
                <c:pt idx="1">
                  <c:v>5</c:v>
                </c:pt>
                <c:pt idx="2">
                  <c:v>4</c:v>
                </c:pt>
                <c:pt idx="3">
                  <c:v>2</c:v>
                </c:pt>
              </c:numCache>
            </c:numRef>
          </c:val>
        </c:ser>
        <c:shape val="cylinder"/>
        <c:axId val="34349824"/>
        <c:axId val="34351360"/>
        <c:axId val="0"/>
      </c:bar3DChart>
      <c:catAx>
        <c:axId val="3434982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pt-PT"/>
          </a:p>
        </c:txPr>
        <c:crossAx val="34351360"/>
        <c:crosses val="autoZero"/>
        <c:auto val="1"/>
        <c:lblAlgn val="ctr"/>
        <c:lblOffset val="100"/>
      </c:catAx>
      <c:valAx>
        <c:axId val="34351360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34349824"/>
        <c:crosses val="autoZero"/>
        <c:crossBetween val="between"/>
        <c:majorUnit val="3"/>
      </c:valAx>
    </c:plotArea>
    <c:legend>
      <c:legendPos val="r"/>
      <c:layout/>
      <c:txPr>
        <a:bodyPr/>
        <a:lstStyle/>
        <a:p>
          <a:pPr>
            <a:defRPr sz="1200"/>
          </a:pPr>
          <a:endParaRPr lang="pt-PT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PT"/>
  <c:chart>
    <c:autoTitleDeleted val="1"/>
    <c:plotArea>
      <c:layout>
        <c:manualLayout>
          <c:layoutTarget val="inner"/>
          <c:xMode val="edge"/>
          <c:yMode val="edge"/>
          <c:x val="2.7777777777777912E-2"/>
          <c:y val="0.17611615677118048"/>
          <c:w val="0.93888888888889022"/>
          <c:h val="0.6546971867528828"/>
        </c:manualLayout>
      </c:layout>
      <c:barChart>
        <c:barDir val="col"/>
        <c:grouping val="clustered"/>
        <c:ser>
          <c:idx val="0"/>
          <c:order val="0"/>
          <c:tx>
            <c:strRef>
              <c:f>Folha1!$G$3:$I$3</c:f>
              <c:strCache>
                <c:ptCount val="1"/>
                <c:pt idx="0">
                  <c:v>Pai Mãe Aluno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>
                <c:manualLayout>
                  <c:x val="0"/>
                  <c:y val="0.20405800827260223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0.32927542243988156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0.10666668614249659"/>
                </c:manualLayout>
              </c:layout>
              <c:showVal val="1"/>
            </c:dLbl>
            <c:dLbl>
              <c:idx val="3"/>
              <c:layout>
                <c:manualLayout>
                  <c:x val="1.0185067526416089E-16"/>
                  <c:y val="6.9565230092932764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>
                    <a:latin typeface="Arial" pitchFamily="34" charset="0"/>
                    <a:cs typeface="Arial" pitchFamily="34" charset="0"/>
                  </a:defRPr>
                </a:pPr>
                <a:endParaRPr lang="pt-PT"/>
              </a:p>
            </c:txPr>
            <c:showVal val="1"/>
          </c:dLbls>
          <c:cat>
            <c:strRef>
              <c:f>Folha1!$G$3:$J$3</c:f>
              <c:strCache>
                <c:ptCount val="4"/>
                <c:pt idx="0">
                  <c:v>Pai</c:v>
                </c:pt>
                <c:pt idx="1">
                  <c:v>Mãe</c:v>
                </c:pt>
                <c:pt idx="2">
                  <c:v>Aluno</c:v>
                </c:pt>
                <c:pt idx="3">
                  <c:v>Padrinho</c:v>
                </c:pt>
              </c:strCache>
            </c:strRef>
          </c:cat>
          <c:val>
            <c:numRef>
              <c:f>Folha1!$G$4:$J$4</c:f>
              <c:numCache>
                <c:formatCode>General</c:formatCode>
                <c:ptCount val="4"/>
                <c:pt idx="0">
                  <c:v>7</c:v>
                </c:pt>
                <c:pt idx="1">
                  <c:v>11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</c:ser>
        <c:axId val="34384128"/>
        <c:axId val="34394112"/>
      </c:barChart>
      <c:catAx>
        <c:axId val="3438412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pt-PT"/>
          </a:p>
        </c:txPr>
        <c:crossAx val="34394112"/>
        <c:crosses val="autoZero"/>
        <c:auto val="1"/>
        <c:lblAlgn val="ctr"/>
        <c:lblOffset val="100"/>
      </c:catAx>
      <c:valAx>
        <c:axId val="34394112"/>
        <c:scaling>
          <c:orientation val="minMax"/>
        </c:scaling>
        <c:delete val="1"/>
        <c:axPos val="l"/>
        <c:numFmt formatCode="General" sourceLinked="1"/>
        <c:tickLblPos val="nextTo"/>
        <c:crossAx val="34384128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PT"/>
  <c:style val="1"/>
  <c:chart>
    <c:autoTitleDeleted val="1"/>
    <c:view3D>
      <c:perspective val="30"/>
    </c:view3D>
    <c:plotArea>
      <c:layout/>
      <c:bar3DChart>
        <c:barDir val="col"/>
        <c:grouping val="clustered"/>
        <c:ser>
          <c:idx val="0"/>
          <c:order val="0"/>
          <c:dLbls>
            <c:dLbl>
              <c:idx val="0"/>
              <c:layout>
                <c:manualLayout>
                  <c:x val="2.4999999999999949E-2"/>
                  <c:y val="0.32000005842748985"/>
                </c:manualLayout>
              </c:layout>
              <c:showVal val="1"/>
            </c:dLbl>
            <c:dLbl>
              <c:idx val="1"/>
              <c:layout>
                <c:manualLayout>
                  <c:x val="1.1111111111111125E-2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1100" b="1">
                    <a:latin typeface="Arial" pitchFamily="34" charset="0"/>
                    <a:cs typeface="Arial" pitchFamily="34" charset="0"/>
                  </a:defRPr>
                </a:pPr>
                <a:endParaRPr lang="pt-PT"/>
              </a:p>
            </c:txPr>
            <c:showVal val="1"/>
          </c:dLbls>
          <c:cat>
            <c:strRef>
              <c:f>Folha1!$AT$3:$AU$3</c:f>
              <c:strCache>
                <c:ptCount val="2"/>
                <c:pt idx="0">
                  <c:v>ESFHP</c:v>
                </c:pt>
                <c:pt idx="1">
                  <c:v>Outras</c:v>
                </c:pt>
              </c:strCache>
            </c:strRef>
          </c:cat>
          <c:val>
            <c:numRef>
              <c:f>Folha1!$AT$4:$AU$4</c:f>
              <c:numCache>
                <c:formatCode>General</c:formatCode>
                <c:ptCount val="2"/>
                <c:pt idx="0">
                  <c:v>21</c:v>
                </c:pt>
                <c:pt idx="1">
                  <c:v>0</c:v>
                </c:pt>
              </c:numCache>
            </c:numRef>
          </c:val>
        </c:ser>
        <c:shape val="cone"/>
        <c:axId val="34559488"/>
        <c:axId val="34557952"/>
        <c:axId val="0"/>
      </c:bar3DChart>
      <c:valAx>
        <c:axId val="34557952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34559488"/>
        <c:crosses val="autoZero"/>
        <c:crossBetween val="between"/>
      </c:valAx>
      <c:catAx>
        <c:axId val="34559488"/>
        <c:scaling>
          <c:orientation val="minMax"/>
        </c:scaling>
        <c:axPos val="b"/>
        <c:majorTickMark val="none"/>
        <c:tickLblPos val="nextTo"/>
        <c:crossAx val="34557952"/>
        <c:crosses val="autoZero"/>
        <c:auto val="1"/>
        <c:lblAlgn val="ctr"/>
        <c:lblOffset val="100"/>
      </c:cat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PT"/>
  <c:chart>
    <c:plotArea>
      <c:layout/>
      <c:pieChart>
        <c:varyColors val="1"/>
        <c:ser>
          <c:idx val="0"/>
          <c:order val="0"/>
          <c:dPt>
            <c:idx val="0"/>
            <c:spPr>
              <a:solidFill>
                <a:srgbClr val="00B050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0070C0"/>
              </a:solidFill>
            </c:spPr>
          </c:dPt>
          <c:dPt>
            <c:idx val="3"/>
            <c:spPr>
              <a:solidFill>
                <a:schemeClr val="bg1">
                  <a:lumMod val="65000"/>
                </a:schemeClr>
              </a:solidFill>
            </c:spPr>
          </c:dPt>
          <c:dLbls>
            <c:dLbl>
              <c:idx val="0"/>
              <c:layout>
                <c:manualLayout>
                  <c:x val="-7.7557305336832902E-2"/>
                  <c:y val="0.15424747766700564"/>
                </c:manualLayout>
              </c:layout>
              <c:showVal val="1"/>
            </c:dLbl>
            <c:dLbl>
              <c:idx val="1"/>
              <c:layout>
                <c:manualLayout>
                  <c:x val="-9.5536307961505015E-2"/>
                  <c:y val="1.345292953608212E-3"/>
                </c:manualLayout>
              </c:layout>
              <c:showVal val="1"/>
            </c:dLbl>
            <c:dLbl>
              <c:idx val="2"/>
              <c:layout>
                <c:manualLayout>
                  <c:x val="8.6637576552931028E-2"/>
                  <c:y val="-0.22344059768400734"/>
                </c:manualLayout>
              </c:layout>
              <c:showVal val="1"/>
            </c:dLbl>
            <c:dLbl>
              <c:idx val="3"/>
              <c:layout>
                <c:manualLayout>
                  <c:x val="4.7945756780402346E-2"/>
                  <c:y val="0.17075945146811849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pt-PT"/>
              </a:p>
            </c:txPr>
            <c:showVal val="1"/>
            <c:showLeaderLines val="1"/>
          </c:dLbls>
          <c:cat>
            <c:strRef>
              <c:f>Folha1!$AV$3:$AY$3</c:f>
              <c:strCache>
                <c:ptCount val="4"/>
                <c:pt idx="0">
                  <c:v>1º ciclo</c:v>
                </c:pt>
                <c:pt idx="1">
                  <c:v>2º ciclo</c:v>
                </c:pt>
                <c:pt idx="2">
                  <c:v>3º ciclo </c:v>
                </c:pt>
                <c:pt idx="3">
                  <c:v>Secundário</c:v>
                </c:pt>
              </c:strCache>
            </c:strRef>
          </c:cat>
          <c:val>
            <c:numRef>
              <c:f>Folha1!$AV$4:$AY$4</c:f>
              <c:numCache>
                <c:formatCode>General</c:formatCode>
                <c:ptCount val="4"/>
                <c:pt idx="0">
                  <c:v>2</c:v>
                </c:pt>
                <c:pt idx="1">
                  <c:v>1</c:v>
                </c:pt>
                <c:pt idx="2">
                  <c:v>6</c:v>
                </c:pt>
                <c:pt idx="3">
                  <c:v>1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 rtl="0">
            <a:defRPr sz="1200"/>
          </a:pPr>
          <a:endParaRPr lang="pt-PT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PT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Folha1!$AY$19</c:f>
              <c:strCache>
                <c:ptCount val="1"/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txPr>
              <a:bodyPr/>
              <a:lstStyle/>
              <a:p>
                <a:pPr>
                  <a:defRPr sz="1200"/>
                </a:pPr>
                <a:endParaRPr lang="pt-PT"/>
              </a:p>
            </c:txPr>
            <c:showVal val="1"/>
          </c:dLbls>
          <c:cat>
            <c:strRef>
              <c:f>Folha1!$AZ$3:$BF$3</c:f>
              <c:strCache>
                <c:ptCount val="7"/>
                <c:pt idx="0">
                  <c:v>Matemática </c:v>
                </c:pt>
                <c:pt idx="1">
                  <c:v>Filosofia</c:v>
                </c:pt>
                <c:pt idx="2">
                  <c:v>Português</c:v>
                </c:pt>
                <c:pt idx="3">
                  <c:v>Historia</c:v>
                </c:pt>
                <c:pt idx="4">
                  <c:v>Geografia</c:v>
                </c:pt>
                <c:pt idx="5">
                  <c:v>Inglês</c:v>
                </c:pt>
                <c:pt idx="6">
                  <c:v>Ed. Física </c:v>
                </c:pt>
              </c:strCache>
            </c:strRef>
          </c:cat>
          <c:val>
            <c:numRef>
              <c:f>Folha1!$AZ$4:$BF$4</c:f>
              <c:numCache>
                <c:formatCode>General</c:formatCode>
                <c:ptCount val="7"/>
                <c:pt idx="0">
                  <c:v>5</c:v>
                </c:pt>
                <c:pt idx="1">
                  <c:v>1</c:v>
                </c:pt>
                <c:pt idx="2">
                  <c:v>3</c:v>
                </c:pt>
                <c:pt idx="3">
                  <c:v>12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dLbls>
          <c:showVal val="1"/>
        </c:dLbls>
        <c:overlap val="-25"/>
        <c:axId val="34632832"/>
        <c:axId val="34634368"/>
      </c:barChart>
      <c:catAx>
        <c:axId val="3463283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pt-PT"/>
          </a:p>
        </c:txPr>
        <c:crossAx val="34634368"/>
        <c:crosses val="autoZero"/>
        <c:auto val="1"/>
        <c:lblAlgn val="ctr"/>
        <c:lblOffset val="100"/>
      </c:catAx>
      <c:valAx>
        <c:axId val="34634368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34632832"/>
        <c:crosses val="autoZero"/>
        <c:crossBetween val="between"/>
      </c:valAx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PT"/>
  <c:chart>
    <c:title>
      <c:tx>
        <c:rich>
          <a:bodyPr/>
          <a:lstStyle/>
          <a:p>
            <a:pPr>
              <a:defRPr/>
            </a:pPr>
            <a:endParaRPr lang="pt-PT"/>
          </a:p>
        </c:rich>
      </c:tx>
      <c:layout/>
    </c:title>
    <c:view3D>
      <c:rAngAx val="1"/>
    </c:view3D>
    <c:plotArea>
      <c:layout/>
      <c:bar3DChart>
        <c:barDir val="bar"/>
        <c:grouping val="stacked"/>
        <c:ser>
          <c:idx val="0"/>
          <c:order val="0"/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sz="1200"/>
                </a:pPr>
                <a:endParaRPr lang="pt-PT"/>
              </a:p>
            </c:txPr>
            <c:showVal val="1"/>
          </c:dLbls>
          <c:cat>
            <c:strRef>
              <c:f>Folha1!$BO$3:$BQ$3</c:f>
              <c:strCache>
                <c:ptCount val="3"/>
                <c:pt idx="0">
                  <c:v>Diariamente</c:v>
                </c:pt>
                <c:pt idx="1">
                  <c:v>Raramente</c:v>
                </c:pt>
                <c:pt idx="2">
                  <c:v>Véspera de testes</c:v>
                </c:pt>
              </c:strCache>
            </c:strRef>
          </c:cat>
          <c:val>
            <c:numRef>
              <c:f>Folha1!$BO$4:$BQ$4</c:f>
              <c:numCache>
                <c:formatCode>General</c:formatCode>
                <c:ptCount val="3"/>
                <c:pt idx="0">
                  <c:v>6</c:v>
                </c:pt>
                <c:pt idx="1">
                  <c:v>6</c:v>
                </c:pt>
                <c:pt idx="2">
                  <c:v>9</c:v>
                </c:pt>
              </c:numCache>
            </c:numRef>
          </c:val>
        </c:ser>
        <c:dLbls>
          <c:showVal val="1"/>
        </c:dLbls>
        <c:gapWidth val="95"/>
        <c:gapDepth val="95"/>
        <c:shape val="cylinder"/>
        <c:axId val="34658944"/>
        <c:axId val="49414528"/>
        <c:axId val="0"/>
      </c:bar3DChart>
      <c:catAx>
        <c:axId val="34658944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1200"/>
            </a:pPr>
            <a:endParaRPr lang="pt-PT"/>
          </a:p>
        </c:txPr>
        <c:crossAx val="49414528"/>
        <c:crosses val="autoZero"/>
        <c:auto val="1"/>
        <c:lblAlgn val="ctr"/>
        <c:lblOffset val="100"/>
      </c:catAx>
      <c:valAx>
        <c:axId val="49414528"/>
        <c:scaling>
          <c:orientation val="minMax"/>
        </c:scaling>
        <c:delete val="1"/>
        <c:axPos val="b"/>
        <c:numFmt formatCode="General" sourceLinked="1"/>
        <c:majorTickMark val="none"/>
        <c:tickLblPos val="nextTo"/>
        <c:crossAx val="34658944"/>
        <c:crosses val="autoZero"/>
        <c:crossBetween val="between"/>
      </c:valAx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PT"/>
  <c:chart>
    <c:plotArea>
      <c:layout/>
      <c:doughnutChart>
        <c:varyColors val="1"/>
        <c:ser>
          <c:idx val="0"/>
          <c:order val="0"/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sz="1400"/>
                </a:pPr>
                <a:endParaRPr lang="pt-PT"/>
              </a:p>
            </c:txPr>
            <c:showVal val="1"/>
            <c:showLeaderLines val="1"/>
          </c:dLbls>
          <c:cat>
            <c:strRef>
              <c:f>Folha1!$BR$3:$BT$3</c:f>
              <c:strCache>
                <c:ptCount val="3"/>
                <c:pt idx="0">
                  <c:v>Casa</c:v>
                </c:pt>
                <c:pt idx="1">
                  <c:v>Escola</c:v>
                </c:pt>
                <c:pt idx="2">
                  <c:v>Outros</c:v>
                </c:pt>
              </c:strCache>
            </c:strRef>
          </c:cat>
          <c:val>
            <c:numRef>
              <c:f>Folha1!$BR$4:$BT$4</c:f>
              <c:numCache>
                <c:formatCode>General</c:formatCode>
                <c:ptCount val="3"/>
                <c:pt idx="0">
                  <c:v>21</c:v>
                </c:pt>
                <c:pt idx="1">
                  <c:v>1</c:v>
                </c:pt>
                <c:pt idx="2">
                  <c:v>2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/>
      <c:txPr>
        <a:bodyPr/>
        <a:lstStyle/>
        <a:p>
          <a:pPr rtl="0">
            <a:defRPr sz="1400"/>
          </a:pPr>
          <a:endParaRPr lang="pt-PT"/>
        </a:p>
      </c:txPr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PT"/>
  <c:chart>
    <c:plotArea>
      <c:layout/>
      <c:pieChart>
        <c:varyColors val="1"/>
        <c:ser>
          <c:idx val="0"/>
          <c:order val="0"/>
          <c:explosion val="25"/>
          <c:dPt>
            <c:idx val="0"/>
            <c:spPr>
              <a:solidFill>
                <a:schemeClr val="bg1">
                  <a:lumMod val="50000"/>
                </a:schemeClr>
              </a:solidFill>
            </c:spPr>
          </c:dPt>
          <c:dPt>
            <c:idx val="1"/>
            <c:spPr>
              <a:solidFill>
                <a:srgbClr val="92D050"/>
              </a:solidFill>
            </c:spPr>
          </c:dPt>
          <c:dLbls>
            <c:dLbl>
              <c:idx val="0"/>
              <c:layout>
                <c:manualLayout>
                  <c:x val="-9.9646106736658149E-2"/>
                  <c:y val="0.11098265178275052"/>
                </c:manualLayout>
              </c:layout>
              <c:showVal val="1"/>
            </c:dLbl>
            <c:dLbl>
              <c:idx val="1"/>
              <c:layout>
                <c:manualLayout>
                  <c:x val="0.11343678915135609"/>
                  <c:y val="-0.13727721324244449"/>
                </c:manualLayout>
              </c:layout>
              <c:showVal val="1"/>
            </c:dLbl>
            <c:txPr>
              <a:bodyPr/>
              <a:lstStyle/>
              <a:p>
                <a:pPr>
                  <a:defRPr sz="1400"/>
                </a:pPr>
                <a:endParaRPr lang="pt-PT"/>
              </a:p>
            </c:txPr>
            <c:showVal val="1"/>
            <c:showLeaderLines val="1"/>
          </c:dLbls>
          <c:cat>
            <c:strRef>
              <c:f>Folha1!$BU$3:$BV$3</c:f>
              <c:strCache>
                <c:ptCount val="2"/>
                <c:pt idx="0">
                  <c:v>Sim</c:v>
                </c:pt>
                <c:pt idx="1">
                  <c:v>Não</c:v>
                </c:pt>
              </c:strCache>
            </c:strRef>
          </c:cat>
          <c:val>
            <c:numRef>
              <c:f>Folha1!$BU$4:$BV$4</c:f>
              <c:numCache>
                <c:formatCode>General</c:formatCode>
                <c:ptCount val="2"/>
                <c:pt idx="0">
                  <c:v>7</c:v>
                </c:pt>
                <c:pt idx="1">
                  <c:v>14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 rtl="0">
            <a:defRPr sz="1400"/>
          </a:pPr>
          <a:endParaRPr lang="pt-PT"/>
        </a:p>
      </c:txPr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â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â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â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28" name="Marcador de Posição d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637E-A6BB-4CAB-8EB0-3A7A3167F09E}" type="datetimeFigureOut">
              <a:rPr lang="pt-PT" smtClean="0"/>
              <a:pPr/>
              <a:t>04-11-2013</a:t>
            </a:fld>
            <a:endParaRPr lang="pt-PT"/>
          </a:p>
        </p:txBody>
      </p:sp>
      <p:sp>
        <p:nvSpPr>
          <p:cNvPr id="17" name="Marcador de Posição do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Conexão rect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â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6CE6B20-FE47-433F-B525-D38E05EC0834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637E-A6BB-4CAB-8EB0-3A7A3167F09E}" type="datetimeFigureOut">
              <a:rPr lang="pt-PT" smtClean="0"/>
              <a:pPr/>
              <a:t>04-11-2013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E6B20-FE47-433F-B525-D38E05EC083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â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â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â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â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exão rect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6CE6B20-FE47-433F-B525-D38E05EC0834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637E-A6BB-4CAB-8EB0-3A7A3167F09E}" type="datetimeFigureOut">
              <a:rPr lang="pt-PT" smtClean="0"/>
              <a:pPr/>
              <a:t>04-11-2013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637E-A6BB-4CAB-8EB0-3A7A3167F09E}" type="datetimeFigureOut">
              <a:rPr lang="pt-PT" smtClean="0"/>
              <a:pPr/>
              <a:t>04-11-2013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6CE6B20-FE47-433F-B525-D38E05EC0834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Marcador de Posição de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â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â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â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â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13" name="Rectâ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â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637E-A6BB-4CAB-8EB0-3A7A3167F09E}" type="datetimeFigureOut">
              <a:rPr lang="pt-PT" smtClean="0"/>
              <a:pPr/>
              <a:t>04-11-2013</a:t>
            </a:fld>
            <a:endParaRPr lang="pt-PT"/>
          </a:p>
        </p:txBody>
      </p:sp>
      <p:sp>
        <p:nvSpPr>
          <p:cNvPr id="8" name="Conexão rect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6CE6B20-FE47-433F-B525-D38E05EC0834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44A637E-A6BB-4CAB-8EB0-3A7A3167F09E}" type="datetimeFigureOut">
              <a:rPr lang="pt-PT" smtClean="0"/>
              <a:pPr/>
              <a:t>04-11-2013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E6B20-FE47-433F-B525-D38E05EC0834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Conexão rect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Marcador de Posição de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2" name="Marcador de Posição de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xão rect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â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â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â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â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637E-A6BB-4CAB-8EB0-3A7A3167F09E}" type="datetimeFigureOut">
              <a:rPr lang="pt-PT" smtClean="0"/>
              <a:pPr/>
              <a:t>04-11-2013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t-PT"/>
          </a:p>
        </p:txBody>
      </p:sp>
      <p:sp>
        <p:nvSpPr>
          <p:cNvPr id="15" name="Conexão rect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â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Marcador de Posição de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26" name="Marcador de Posição de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6CE6B20-FE47-433F-B525-D38E05EC0834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637E-A6BB-4CAB-8EB0-3A7A3167F09E}" type="datetimeFigureOut">
              <a:rPr lang="pt-PT" smtClean="0"/>
              <a:pPr/>
              <a:t>04-11-2013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6CE6B20-FE47-433F-B525-D38E05EC083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â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â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â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â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637E-A6BB-4CAB-8EB0-3A7A3167F09E}" type="datetimeFigureOut">
              <a:rPr lang="pt-PT" smtClean="0"/>
              <a:pPr/>
              <a:t>04-11-2013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6CE6B20-FE47-433F-B525-D38E05EC083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â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â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â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â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8" name="Rectâ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exão rect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Marcador de Posição de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6CE6B20-FE47-433F-B525-D38E05EC0834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1" name="Rectâ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637E-A6BB-4CAB-8EB0-3A7A3167F09E}" type="datetimeFigureOut">
              <a:rPr lang="pt-PT" smtClean="0"/>
              <a:pPr/>
              <a:t>04-11-2013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xão rect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â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â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â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â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â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6CE6B20-FE47-433F-B525-D38E05EC0834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22" name="Rectâ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44A637E-A6BB-4CAB-8EB0-3A7A3167F09E}" type="datetimeFigureOut">
              <a:rPr lang="pt-PT" smtClean="0"/>
              <a:pPr/>
              <a:t>04-11-2013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â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â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44A637E-A6BB-4CAB-8EB0-3A7A3167F09E}" type="datetimeFigureOut">
              <a:rPr lang="pt-PT" smtClean="0"/>
              <a:pPr/>
              <a:t>04-11-2013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t-PT"/>
          </a:p>
        </p:txBody>
      </p:sp>
      <p:sp>
        <p:nvSpPr>
          <p:cNvPr id="8" name="Rectâ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exão rect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6CE6B20-FE47-433F-B525-D38E05EC0834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>
          <a:xfrm>
            <a:off x="1571604" y="3643314"/>
            <a:ext cx="6400800" cy="1752600"/>
          </a:xfrm>
        </p:spPr>
        <p:txBody>
          <a:bodyPr/>
          <a:lstStyle/>
          <a:p>
            <a:endParaRPr lang="pt-PT" dirty="0" smtClean="0">
              <a:solidFill>
                <a:schemeClr val="tx1"/>
              </a:solidFill>
            </a:endParaRPr>
          </a:p>
          <a:p>
            <a:endParaRPr lang="pt-PT" dirty="0" smtClean="0">
              <a:solidFill>
                <a:schemeClr val="tx1"/>
              </a:solidFill>
            </a:endParaRPr>
          </a:p>
          <a:p>
            <a:r>
              <a:rPr lang="pt-PT" sz="2000" dirty="0" smtClean="0">
                <a:solidFill>
                  <a:schemeClr val="tx1"/>
                </a:solidFill>
              </a:rPr>
              <a:t>Caracterização da Turma 12ºC</a:t>
            </a:r>
          </a:p>
          <a:p>
            <a:endParaRPr lang="pt-PT" dirty="0"/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/>
            </a:r>
            <a:br>
              <a:rPr lang="pt-PT" dirty="0" smtClean="0"/>
            </a:br>
            <a:r>
              <a:rPr lang="pt-PT" dirty="0" smtClean="0"/>
              <a:t>Reunião Intercalar 2013/2014</a:t>
            </a:r>
            <a:endParaRPr lang="pt-P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412908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Posição de Conteúdo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2071670" y="357166"/>
            <a:ext cx="49292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/>
              <a:t>Recurso à Biblioteca</a:t>
            </a:r>
            <a:endParaRPr lang="pt-P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Posição de Conteúdo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2143108" y="428604"/>
            <a:ext cx="47149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/>
              <a:t>Ajuda nos Estudos</a:t>
            </a:r>
            <a:endParaRPr lang="pt-P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Posição de Conteúdo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2000232" y="357166"/>
            <a:ext cx="5786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/>
              <a:t>Conversa Sobre os Estudos </a:t>
            </a:r>
            <a:endParaRPr lang="pt-P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/>
          <p:nvPr/>
        </p:nvGraphicFramePr>
        <p:xfrm>
          <a:off x="1428728" y="1357298"/>
          <a:ext cx="6286544" cy="4012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Posição de Conteúdo 3"/>
          <p:cNvGraphicFramePr>
            <a:graphicFrameLocks noGrp="1"/>
          </p:cNvGraphicFramePr>
          <p:nvPr>
            <p:ph sz="quarter" idx="1"/>
          </p:nvPr>
        </p:nvGraphicFramePr>
        <p:xfrm>
          <a:off x="785786" y="2000240"/>
          <a:ext cx="7715304" cy="4098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ângulo 4"/>
          <p:cNvSpPr/>
          <p:nvPr/>
        </p:nvSpPr>
        <p:spPr>
          <a:xfrm>
            <a:off x="2786050" y="428604"/>
            <a:ext cx="34290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800" b="1" dirty="0" smtClean="0">
                <a:solidFill>
                  <a:schemeClr val="tx1"/>
                </a:solidFill>
                <a:cs typeface="Arial" pitchFamily="34" charset="0"/>
              </a:rPr>
              <a:t>Faixa Etária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Posição de Conteúdo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1785918" y="428604"/>
            <a:ext cx="5572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/>
              <a:t>Encarregados de Educação</a:t>
            </a:r>
            <a:endParaRPr lang="pt-P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Posição de Conteúdo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1142976" y="357166"/>
            <a:ext cx="70723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/>
              <a:t>Escola Frequentada no Ano Anterior</a:t>
            </a:r>
            <a:endParaRPr lang="pt-P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Posição de Conteúdo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1928794" y="357166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err="1" smtClean="0"/>
              <a:t>Repetências</a:t>
            </a:r>
            <a:endParaRPr lang="pt-P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Posição de Conteúdo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1357290" y="214290"/>
            <a:ext cx="65722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/>
              <a:t>Disciplinas com maior Dificuldade de Aprendizagem</a:t>
            </a:r>
            <a:endParaRPr lang="pt-P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Posição de Conteúdo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2000232" y="357166"/>
            <a:ext cx="5572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/>
              <a:t>Frequência de Estudo</a:t>
            </a:r>
            <a:endParaRPr lang="pt-P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Posição de Conteúdo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2357422" y="428604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/>
              <a:t>Local de Estudo</a:t>
            </a:r>
            <a:endParaRPr lang="pt-P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76</TotalTime>
  <Words>70</Words>
  <Application>Microsoft Office PowerPoint</Application>
  <PresentationFormat>Apresentação no Ecrã (4:3)</PresentationFormat>
  <Paragraphs>43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12</vt:i4>
      </vt:variant>
    </vt:vector>
  </HeadingPairs>
  <TitlesOfParts>
    <vt:vector size="13" baseType="lpstr">
      <vt:lpstr>Cívico</vt:lpstr>
      <vt:lpstr> Reunião Intercalar 2013/2014</vt:lpstr>
      <vt:lpstr>Diapositivo 2</vt:lpstr>
      <vt:lpstr>Diapositivo 3</vt:lpstr>
      <vt:lpstr>Diapositivo 4</vt:lpstr>
      <vt:lpstr>Diapositivo 5</vt:lpstr>
      <vt:lpstr>Diapositivo 6</vt:lpstr>
      <vt:lpstr>Diapositivo 7</vt:lpstr>
      <vt:lpstr>Diapositivo 8</vt:lpstr>
      <vt:lpstr>Diapositivo 9</vt:lpstr>
      <vt:lpstr>Diapositivo 10</vt:lpstr>
      <vt:lpstr>Diapositivo 11</vt:lpstr>
      <vt:lpstr>Diapositivo 12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António</dc:creator>
  <cp:lastModifiedBy>António</cp:lastModifiedBy>
  <cp:revision>10</cp:revision>
  <dcterms:created xsi:type="dcterms:W3CDTF">2013-11-04T15:03:20Z</dcterms:created>
  <dcterms:modified xsi:type="dcterms:W3CDTF">2013-11-04T17:24:26Z</dcterms:modified>
</cp:coreProperties>
</file>